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8" r:id="rId2"/>
    <p:sldId id="567" r:id="rId3"/>
    <p:sldId id="329" r:id="rId4"/>
    <p:sldId id="411" r:id="rId5"/>
    <p:sldId id="412" r:id="rId6"/>
    <p:sldId id="414" r:id="rId7"/>
    <p:sldId id="416" r:id="rId8"/>
    <p:sldId id="417" r:id="rId9"/>
    <p:sldId id="431" r:id="rId10"/>
    <p:sldId id="401" r:id="rId11"/>
    <p:sldId id="402" r:id="rId12"/>
    <p:sldId id="433" r:id="rId13"/>
    <p:sldId id="432" r:id="rId14"/>
    <p:sldId id="395" r:id="rId15"/>
    <p:sldId id="333" r:id="rId16"/>
    <p:sldId id="378" r:id="rId17"/>
    <p:sldId id="418" r:id="rId18"/>
    <p:sldId id="341" r:id="rId19"/>
    <p:sldId id="335" r:id="rId20"/>
    <p:sldId id="339" r:id="rId21"/>
    <p:sldId id="475" r:id="rId22"/>
    <p:sldId id="403" r:id="rId23"/>
    <p:sldId id="434" r:id="rId24"/>
    <p:sldId id="1120" r:id="rId25"/>
    <p:sldId id="338" r:id="rId26"/>
    <p:sldId id="289" r:id="rId27"/>
    <p:sldId id="308" r:id="rId28"/>
    <p:sldId id="286" r:id="rId29"/>
    <p:sldId id="326" r:id="rId30"/>
    <p:sldId id="325" r:id="rId31"/>
    <p:sldId id="354" r:id="rId32"/>
    <p:sldId id="367" r:id="rId33"/>
    <p:sldId id="370" r:id="rId34"/>
    <p:sldId id="371" r:id="rId35"/>
    <p:sldId id="368" r:id="rId36"/>
    <p:sldId id="372" r:id="rId37"/>
    <p:sldId id="373" r:id="rId38"/>
    <p:sldId id="369" r:id="rId39"/>
    <p:sldId id="374" r:id="rId40"/>
    <p:sldId id="375" r:id="rId41"/>
    <p:sldId id="359" r:id="rId42"/>
    <p:sldId id="376" r:id="rId43"/>
    <p:sldId id="377" r:id="rId44"/>
    <p:sldId id="410" r:id="rId45"/>
    <p:sldId id="352" r:id="rId46"/>
    <p:sldId id="385" r:id="rId47"/>
    <p:sldId id="409" r:id="rId48"/>
    <p:sldId id="387" r:id="rId49"/>
    <p:sldId id="406" r:id="rId50"/>
    <p:sldId id="407" r:id="rId51"/>
    <p:sldId id="408" r:id="rId52"/>
    <p:sldId id="419" r:id="rId53"/>
    <p:sldId id="420" r:id="rId54"/>
    <p:sldId id="379" r:id="rId55"/>
    <p:sldId id="1119" r:id="rId56"/>
    <p:sldId id="439" r:id="rId57"/>
    <p:sldId id="442" r:id="rId58"/>
    <p:sldId id="443" r:id="rId59"/>
    <p:sldId id="444" r:id="rId60"/>
    <p:sldId id="445" r:id="rId61"/>
    <p:sldId id="421" r:id="rId62"/>
    <p:sldId id="384" r:id="rId63"/>
    <p:sldId id="320" r:id="rId64"/>
    <p:sldId id="336" r:id="rId65"/>
    <p:sldId id="321" r:id="rId66"/>
    <p:sldId id="322" r:id="rId67"/>
    <p:sldId id="323" r:id="rId68"/>
    <p:sldId id="314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006C"/>
    <a:srgbClr val="72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28"/>
    <p:restoredTop sz="66401" autoAdjust="0"/>
  </p:normalViewPr>
  <p:slideViewPr>
    <p:cSldViewPr snapToGrid="0">
      <p:cViewPr varScale="1">
        <p:scale>
          <a:sx n="65" d="100"/>
          <a:sy n="65" d="100"/>
        </p:scale>
        <p:origin x="147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9EE27-DB01-B340-9F62-6D06982A8566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0C917-C062-F348-A2C6-E8664B36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1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me Chris</a:t>
            </a:r>
          </a:p>
          <a:p>
            <a:endParaRPr lang="en-US" dirty="0"/>
          </a:p>
          <a:p>
            <a:r>
              <a:rPr lang="en-US" dirty="0"/>
              <a:t>I grew</a:t>
            </a:r>
            <a:r>
              <a:rPr lang="en-US" baseline="0" dirty="0"/>
              <a:t> up in a bunch of places.</a:t>
            </a:r>
          </a:p>
          <a:p>
            <a:endParaRPr lang="en-US" baseline="0" dirty="0"/>
          </a:p>
          <a:p>
            <a:r>
              <a:rPr lang="en-US" baseline="0" dirty="0"/>
              <a:t>I’m a PhD in Artificial Intelligence</a:t>
            </a:r>
          </a:p>
          <a:p>
            <a:endParaRPr lang="en-US" baseline="0" dirty="0"/>
          </a:p>
          <a:p>
            <a:r>
              <a:rPr lang="en-US" baseline="0" dirty="0"/>
              <a:t>Everyone once in a while they let me teach, even though I’m young.</a:t>
            </a:r>
          </a:p>
          <a:p>
            <a:r>
              <a:rPr lang="en-US" baseline="0" dirty="0"/>
              <a:t>Mostly because I get so excited. </a:t>
            </a:r>
          </a:p>
          <a:p>
            <a:r>
              <a:rPr lang="en-US" baseline="0" dirty="0"/>
              <a:t>Actually I got my first chance to teach because of the </a:t>
            </a:r>
            <a:r>
              <a:rPr lang="en-US" baseline="0" dirty="0" err="1"/>
              <a:t>facebook</a:t>
            </a:r>
            <a:r>
              <a:rPr lang="en-US" baseline="0" dirty="0"/>
              <a:t> like button…  but that</a:t>
            </a:r>
            <a:r>
              <a:rPr lang="fr-FR" baseline="0" dirty="0"/>
              <a:t>’</a:t>
            </a:r>
            <a:r>
              <a:rPr lang="en-US" baseline="0" dirty="0"/>
              <a:t>s a story for another 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98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700 students</a:t>
            </a:r>
          </a:p>
          <a:p>
            <a:r>
              <a:rPr lang="en-US" dirty="0"/>
              <a:t>Most students at </a:t>
            </a:r>
            <a:r>
              <a:rPr lang="en-US" dirty="0" err="1"/>
              <a:t>stanford</a:t>
            </a:r>
            <a:r>
              <a:rPr lang="en-US" dirty="0"/>
              <a:t> take the course.</a:t>
            </a:r>
          </a:p>
          <a:p>
            <a:r>
              <a:rPr lang="en-US" baseline="0" dirty="0"/>
              <a:t>You are going to get the same </a:t>
            </a:r>
            <a:r>
              <a:rPr lang="en-US" baseline="0" dirty="0" err="1"/>
              <a:t>matrial</a:t>
            </a:r>
            <a:r>
              <a:rPr lang="en-US" baseline="0" dirty="0"/>
              <a:t>, and the same respect that we would give to students back home..</a:t>
            </a:r>
          </a:p>
          <a:p>
            <a:r>
              <a:rPr lang="en-US" baseline="0" dirty="0"/>
              <a:t>And your like… but you are throwing candy and stuff. Yep this is </a:t>
            </a:r>
            <a:r>
              <a:rPr lang="en-US" baseline="0" dirty="0" err="1"/>
              <a:t>whats</a:t>
            </a:r>
            <a:r>
              <a:rPr lang="en-US" baseline="0" dirty="0"/>
              <a:t> its like there too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Just need to know how to turn on a computer.</a:t>
            </a:r>
          </a:p>
          <a:p>
            <a:endParaRPr lang="en-US" dirty="0"/>
          </a:p>
          <a:p>
            <a:r>
              <a:rPr lang="en-US" dirty="0"/>
              <a:t>In fact </a:t>
            </a:r>
            <a:r>
              <a:rPr lang="en-US"/>
              <a:t>about</a:t>
            </a:r>
            <a:r>
              <a:rPr lang="en-US" baseline="0"/>
              <a:t> 8 </a:t>
            </a:r>
            <a:r>
              <a:rPr lang="en-US" baseline="0" dirty="0"/>
              <a:t>years ago I was in your seats learning programming.</a:t>
            </a:r>
          </a:p>
          <a:p>
            <a:r>
              <a:rPr lang="en-US" baseline="0" dirty="0"/>
              <a:t>… and then I did the grad school thing and the teaching thing.</a:t>
            </a:r>
          </a:p>
          <a:p>
            <a:r>
              <a:rPr lang="en-US" baseline="0" dirty="0"/>
              <a:t>It worked out.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teach software</a:t>
            </a:r>
            <a:r>
              <a:rPr lang="en-US" baseline="0" dirty="0"/>
              <a:t> engineering principles. Much larger than just programming.</a:t>
            </a:r>
          </a:p>
          <a:p>
            <a:r>
              <a:rPr lang="en-US" baseline="0" dirty="0"/>
              <a:t>Mechanics of the language are nothing compared to the principles.</a:t>
            </a:r>
          </a:p>
          <a:p>
            <a:r>
              <a:rPr lang="en-US" baseline="0" dirty="0"/>
              <a:t>You are going to learn the principles by programming in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6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3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66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90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Tomorrow</a:t>
            </a:r>
            <a:r>
              <a:rPr lang="en-US" baseline="0" dirty="0"/>
              <a:t> you will learn that </a:t>
            </a:r>
            <a:r>
              <a:rPr lang="en-US" baseline="0" dirty="0" err="1"/>
              <a:t>Karel</a:t>
            </a:r>
            <a:r>
              <a:rPr lang="en-US" baseline="0" dirty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BB2F2E-B185-B94E-BF43-8ACBDA84B7E4}" type="slidenum">
              <a:rPr lang="en-US"/>
              <a:pPr/>
              <a:t>28</a:t>
            </a:fld>
            <a:endParaRPr lang="en-US"/>
          </a:p>
        </p:txBody>
      </p:sp>
      <p:sp>
        <p:nvSpPr>
          <p:cNvPr id="503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you it might not be exciting but to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karel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its very exciting.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29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30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31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Tomorrow</a:t>
            </a:r>
            <a:r>
              <a:rPr lang="en-US" baseline="0" dirty="0"/>
              <a:t> you will learn that </a:t>
            </a:r>
            <a:r>
              <a:rPr lang="en-US" baseline="0" dirty="0" err="1"/>
              <a:t>Karel</a:t>
            </a:r>
            <a:r>
              <a:rPr lang="en-US" baseline="0" dirty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33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34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36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37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40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42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43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8E4F31-E091-F744-B4E5-606223AC2F6D}" type="slidenum">
              <a:rPr lang="en-US"/>
              <a:pPr/>
              <a:t>46</a:t>
            </a:fld>
            <a:endParaRPr lang="en-US"/>
          </a:p>
        </p:txBody>
      </p:sp>
      <p:sp>
        <p:nvSpPr>
          <p:cNvPr id="327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6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53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55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56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631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57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37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58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06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59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5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60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045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Mario: Japan</a:t>
            </a:r>
          </a:p>
          <a:p>
            <a:r>
              <a:rPr lang="en-US" dirty="0"/>
              <a:t>Angry Birds: Finland</a:t>
            </a:r>
          </a:p>
          <a:p>
            <a:r>
              <a:rPr lang="en-US" dirty="0"/>
              <a:t>Pixar:</a:t>
            </a:r>
            <a:r>
              <a:rPr lang="en-US" baseline="0" dirty="0"/>
              <a:t> USA</a:t>
            </a:r>
          </a:p>
          <a:p>
            <a:r>
              <a:rPr lang="en-US" baseline="0" dirty="0" err="1"/>
              <a:t>Ushahidi</a:t>
            </a:r>
            <a:r>
              <a:rPr lang="en-US" baseline="0" dirty="0"/>
              <a:t>: Kenya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9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3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700 students</a:t>
            </a:r>
          </a:p>
          <a:p>
            <a:r>
              <a:rPr lang="en-US" dirty="0"/>
              <a:t>Most students at </a:t>
            </a:r>
            <a:r>
              <a:rPr lang="en-US" dirty="0" err="1"/>
              <a:t>stanford</a:t>
            </a:r>
            <a:r>
              <a:rPr lang="en-US" dirty="0"/>
              <a:t> take the course.</a:t>
            </a:r>
          </a:p>
          <a:p>
            <a:r>
              <a:rPr lang="en-US" baseline="0" dirty="0"/>
              <a:t>You are going to get the same </a:t>
            </a:r>
            <a:r>
              <a:rPr lang="en-US" baseline="0" dirty="0" err="1"/>
              <a:t>matrial</a:t>
            </a:r>
            <a:r>
              <a:rPr lang="en-US" baseline="0" dirty="0"/>
              <a:t>, and the same respect that we would give to students back home..</a:t>
            </a:r>
          </a:p>
          <a:p>
            <a:r>
              <a:rPr lang="en-US" baseline="0" dirty="0"/>
              <a:t>And your like… but you are throwing candy and stuff. Yep this is </a:t>
            </a:r>
            <a:r>
              <a:rPr lang="en-US" baseline="0" dirty="0" err="1"/>
              <a:t>whats</a:t>
            </a:r>
            <a:r>
              <a:rPr lang="en-US" baseline="0" dirty="0"/>
              <a:t> its like there too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1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1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4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4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5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0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4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CS Bridge</a:t>
            </a:r>
          </a:p>
        </p:txBody>
      </p:sp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46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462" y="3163124"/>
            <a:ext cx="49275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ctu.csbridge.org</a:t>
            </a:r>
            <a:endParaRPr lang="en-US" sz="4000" dirty="0"/>
          </a:p>
        </p:txBody>
      </p:sp>
      <p:sp>
        <p:nvSpPr>
          <p:cNvPr id="7" name="Right Arrow 6"/>
          <p:cNvSpPr/>
          <p:nvPr/>
        </p:nvSpPr>
        <p:spPr>
          <a:xfrm rot="2760181">
            <a:off x="1003163" y="166627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675" y="408643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221" y="1643504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Course Website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97385" y="6271846"/>
            <a:ext cx="26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*note that its </a:t>
            </a:r>
            <a:r>
              <a:rPr lang="en-US" b="1" dirty="0"/>
              <a:t>org</a:t>
            </a:r>
            <a:r>
              <a:rPr lang="en-US" dirty="0"/>
              <a:t> not </a:t>
            </a:r>
            <a:r>
              <a:rPr lang="en-US" b="1" dirty="0"/>
              <a:t>com</a:t>
            </a:r>
          </a:p>
        </p:txBody>
      </p:sp>
    </p:spTree>
    <p:extLst>
      <p:ext uri="{BB962C8B-B14F-4D97-AF65-F5344CB8AC3E}">
        <p14:creationId xmlns:p14="http://schemas.microsoft.com/office/powerpoint/2010/main" val="193535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53" y="978918"/>
            <a:ext cx="5879081" cy="587908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Prize Policy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464" y="3722542"/>
            <a:ext cx="4353986" cy="2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Are there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9718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About the class</a:t>
            </a:r>
          </a:p>
        </p:txBody>
      </p:sp>
    </p:spTree>
    <p:extLst>
      <p:ext uri="{BB962C8B-B14F-4D97-AF65-F5344CB8AC3E}">
        <p14:creationId xmlns:p14="http://schemas.microsoft.com/office/powerpoint/2010/main" val="15000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7777"/>
            <a:ext cx="9144000" cy="53040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Very High Level</a:t>
            </a:r>
          </a:p>
        </p:txBody>
      </p:sp>
    </p:spTree>
    <p:extLst>
      <p:ext uri="{BB962C8B-B14F-4D97-AF65-F5344CB8AC3E}">
        <p14:creationId xmlns:p14="http://schemas.microsoft.com/office/powerpoint/2010/main" val="401762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Joint Effort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E2ABA-3237-4B41-BDF8-92D04301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09" y="1729409"/>
            <a:ext cx="7044346" cy="39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3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Great Team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A38CE-19E4-AF41-BA49-64D9BA383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9298"/>
            <a:ext cx="9144000" cy="51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1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Section Leader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50462" y="732692"/>
            <a:ext cx="12250616" cy="61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5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Prerequisites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23" y="1403620"/>
            <a:ext cx="5815181" cy="45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6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02" y="770777"/>
            <a:ext cx="5549341" cy="554934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Computer </a:t>
            </a:r>
            <a:r>
              <a:rPr lang="en-US" sz="4000" b="1" i="1" dirty="0">
                <a:solidFill>
                  <a:schemeClr val="tx1"/>
                </a:solidFill>
                <a:latin typeface="Century Gothic"/>
                <a:cs typeface="Century Gothic"/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87921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81164-5505-4F4F-B8AC-4190256047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691" y="491837"/>
            <a:ext cx="3941617" cy="3941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7CE27-0E2F-7E47-906A-DC530F4F1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6356"/>
            <a:ext cx="9144000" cy="21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48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011352" cy="563936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Everyone Succeeds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0292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Why Java?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83927"/>
            <a:ext cx="91439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www.codingdojo.com</a:t>
            </a:r>
            <a:r>
              <a:rPr lang="en-US" dirty="0"/>
              <a:t>/blog/7-most-in-demand-programming-languages-of-2018/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820" y="910283"/>
            <a:ext cx="5431906" cy="3009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342" y="4123112"/>
            <a:ext cx="2028368" cy="218613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246911" y="1413164"/>
            <a:ext cx="964276" cy="96427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1246911" y="4541520"/>
            <a:ext cx="964276" cy="96427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8553D-5E7A-2348-BDF2-5DF7ACD93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729" y="2906486"/>
            <a:ext cx="1287812" cy="66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25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Breakout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663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if I fall behind?</a:t>
            </a:r>
          </a:p>
        </p:txBody>
      </p:sp>
    </p:spTree>
    <p:extLst>
      <p:ext uri="{BB962C8B-B14F-4D97-AF65-F5344CB8AC3E}">
        <p14:creationId xmlns:p14="http://schemas.microsoft.com/office/powerpoint/2010/main" val="2346916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No grades!</a:t>
            </a:r>
          </a:p>
        </p:txBody>
      </p:sp>
    </p:spTree>
    <p:extLst>
      <p:ext uri="{BB962C8B-B14F-4D97-AF65-F5344CB8AC3E}">
        <p14:creationId xmlns:p14="http://schemas.microsoft.com/office/powerpoint/2010/main" val="536367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52400" y="6477060"/>
            <a:ext cx="3733800" cy="365125"/>
          </a:xfrm>
        </p:spPr>
        <p:txBody>
          <a:bodyPr/>
          <a:lstStyle/>
          <a:p>
            <a:fld id="{B11D738E-8962-435F-8C43-147B8DD7E819}" type="datetime1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4617" y="-114301"/>
            <a:ext cx="9301017" cy="70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Lets Get Started</a:t>
            </a:r>
          </a:p>
        </p:txBody>
      </p:sp>
    </p:spTree>
    <p:extLst>
      <p:ext uri="{BB962C8B-B14F-4D97-AF65-F5344CB8AC3E}">
        <p14:creationId xmlns:p14="http://schemas.microsoft.com/office/powerpoint/2010/main" val="1376647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00" y="2644578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411628" y="1301277"/>
            <a:ext cx="2711143" cy="940247"/>
          </a:xfrm>
          <a:prstGeom prst="wedgeRoundRectCallout">
            <a:avLst>
              <a:gd name="adj1" fmla="val -33229"/>
              <a:gd name="adj2" fmla="val 820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Ahoy!</a:t>
            </a:r>
          </a:p>
        </p:txBody>
      </p:sp>
      <p:sp>
        <p:nvSpPr>
          <p:cNvPr id="54" name="Rounded Rectangular Callout 53"/>
          <p:cNvSpPr/>
          <p:nvPr/>
        </p:nvSpPr>
        <p:spPr>
          <a:xfrm>
            <a:off x="2258688" y="5270152"/>
            <a:ext cx="2711143" cy="940247"/>
          </a:xfrm>
          <a:prstGeom prst="wedgeRoundRectCallout">
            <a:avLst>
              <a:gd name="adj1" fmla="val -16201"/>
              <a:gd name="adj2" fmla="val -762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jak</a:t>
            </a:r>
            <a:r>
              <a:rPr lang="en-US" sz="2800" dirty="0"/>
              <a:t> se </a:t>
            </a:r>
            <a:r>
              <a:rPr lang="en-US" sz="2800" dirty="0" err="1"/>
              <a:t>máš</a:t>
            </a:r>
            <a:r>
              <a:rPr lang="en-US" sz="2800" dirty="0"/>
              <a:t>?</a:t>
            </a:r>
          </a:p>
        </p:txBody>
      </p:sp>
      <p:pic>
        <p:nvPicPr>
          <p:cNvPr id="55" name="Picture 22" descr="Patti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056" y="857655"/>
            <a:ext cx="2648889" cy="2760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Meet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90120"/>
            <a:ext cx="2134617" cy="25017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5F767B-A908-7C41-861D-7A8168D0C950}"/>
              </a:ext>
            </a:extLst>
          </p:cNvPr>
          <p:cNvSpPr/>
          <p:nvPr/>
        </p:nvSpPr>
        <p:spPr>
          <a:xfrm>
            <a:off x="6227610" y="6396335"/>
            <a:ext cx="176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Linux Libertine"/>
              </a:rPr>
              <a:t>Karel </a:t>
            </a:r>
            <a:r>
              <a:rPr lang="en-GB" sz="2400" dirty="0" err="1">
                <a:solidFill>
                  <a:srgbClr val="000000"/>
                </a:solidFill>
                <a:latin typeface="Linux Libertine"/>
              </a:rPr>
              <a:t>Čapek</a:t>
            </a:r>
            <a:endParaRPr lang="en-GB" sz="24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D0959-9A37-1446-9598-6C8D7ADEA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639" y="3810865"/>
            <a:ext cx="1965090" cy="262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9E660-5CDD-904C-9A66-71CDA5D0D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021" y="3788778"/>
            <a:ext cx="1782098" cy="25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Speaks Java</a:t>
            </a:r>
          </a:p>
        </p:txBody>
      </p:sp>
    </p:spTree>
    <p:extLst>
      <p:ext uri="{BB962C8B-B14F-4D97-AF65-F5344CB8AC3E}">
        <p14:creationId xmlns:p14="http://schemas.microsoft.com/office/powerpoint/2010/main" val="4071986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955080" y="2140812"/>
            <a:ext cx="489743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Text Box 6"/>
          <p:cNvSpPr txBox="1">
            <a:spLocks noChangeArrowheads="1"/>
          </p:cNvSpPr>
          <p:nvPr/>
        </p:nvSpPr>
        <p:spPr bwMode="auto">
          <a:xfrm>
            <a:off x="12598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68" name="Line 7"/>
          <p:cNvSpPr>
            <a:spLocks noChangeShapeType="1"/>
          </p:cNvSpPr>
          <p:nvPr/>
        </p:nvSpPr>
        <p:spPr bwMode="auto">
          <a:xfrm>
            <a:off x="94238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8"/>
          <p:cNvSpPr>
            <a:spLocks noChangeShapeType="1"/>
          </p:cNvSpPr>
          <p:nvPr/>
        </p:nvSpPr>
        <p:spPr bwMode="auto">
          <a:xfrm rot="16200000">
            <a:off x="1437680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13"/>
          <p:cNvSpPr>
            <a:spLocks noChangeShapeType="1"/>
          </p:cNvSpPr>
          <p:nvPr/>
        </p:nvSpPr>
        <p:spPr bwMode="auto">
          <a:xfrm>
            <a:off x="1921867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 rot="16200000">
            <a:off x="2417167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15"/>
          <p:cNvSpPr>
            <a:spLocks noChangeShapeType="1"/>
          </p:cNvSpPr>
          <p:nvPr/>
        </p:nvSpPr>
        <p:spPr bwMode="auto">
          <a:xfrm>
            <a:off x="2901355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6"/>
          <p:cNvSpPr>
            <a:spLocks noChangeShapeType="1"/>
          </p:cNvSpPr>
          <p:nvPr/>
        </p:nvSpPr>
        <p:spPr bwMode="auto">
          <a:xfrm rot="16200000">
            <a:off x="3396655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>
            <a:off x="3880842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18"/>
          <p:cNvSpPr>
            <a:spLocks noChangeShapeType="1"/>
          </p:cNvSpPr>
          <p:nvPr/>
        </p:nvSpPr>
        <p:spPr bwMode="auto">
          <a:xfrm rot="16200000">
            <a:off x="4376142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>
            <a:off x="486033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 Box 23"/>
          <p:cNvSpPr txBox="1">
            <a:spLocks noChangeArrowheads="1"/>
          </p:cNvSpPr>
          <p:nvPr/>
        </p:nvSpPr>
        <p:spPr bwMode="auto">
          <a:xfrm>
            <a:off x="22377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8" name="Text Box 24"/>
          <p:cNvSpPr txBox="1">
            <a:spLocks noChangeArrowheads="1"/>
          </p:cNvSpPr>
          <p:nvPr/>
        </p:nvSpPr>
        <p:spPr bwMode="auto">
          <a:xfrm>
            <a:off x="32156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9" name="Text Box 25"/>
          <p:cNvSpPr txBox="1">
            <a:spLocks noChangeArrowheads="1"/>
          </p:cNvSpPr>
          <p:nvPr/>
        </p:nvSpPr>
        <p:spPr bwMode="auto">
          <a:xfrm>
            <a:off x="41935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0" name="Text Box 26"/>
          <p:cNvSpPr txBox="1">
            <a:spLocks noChangeArrowheads="1"/>
          </p:cNvSpPr>
          <p:nvPr/>
        </p:nvSpPr>
        <p:spPr bwMode="auto">
          <a:xfrm>
            <a:off x="51714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1" name="Text Box 27"/>
          <p:cNvSpPr txBox="1">
            <a:spLocks noChangeArrowheads="1"/>
          </p:cNvSpPr>
          <p:nvPr/>
        </p:nvSpPr>
        <p:spPr bwMode="auto">
          <a:xfrm>
            <a:off x="12598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2" name="Line 28"/>
          <p:cNvSpPr>
            <a:spLocks noChangeShapeType="1"/>
          </p:cNvSpPr>
          <p:nvPr/>
        </p:nvSpPr>
        <p:spPr bwMode="auto">
          <a:xfrm>
            <a:off x="94238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29"/>
          <p:cNvSpPr>
            <a:spLocks noChangeShapeType="1"/>
          </p:cNvSpPr>
          <p:nvPr/>
        </p:nvSpPr>
        <p:spPr bwMode="auto">
          <a:xfrm rot="16200000">
            <a:off x="1437680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0"/>
          <p:cNvSpPr>
            <a:spLocks noChangeShapeType="1"/>
          </p:cNvSpPr>
          <p:nvPr/>
        </p:nvSpPr>
        <p:spPr bwMode="auto">
          <a:xfrm>
            <a:off x="1921867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31"/>
          <p:cNvSpPr>
            <a:spLocks noChangeShapeType="1"/>
          </p:cNvSpPr>
          <p:nvPr/>
        </p:nvSpPr>
        <p:spPr bwMode="auto">
          <a:xfrm rot="16200000">
            <a:off x="2417167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32"/>
          <p:cNvSpPr>
            <a:spLocks noChangeShapeType="1"/>
          </p:cNvSpPr>
          <p:nvPr/>
        </p:nvSpPr>
        <p:spPr bwMode="auto">
          <a:xfrm>
            <a:off x="2901355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3"/>
          <p:cNvSpPr>
            <a:spLocks noChangeShapeType="1"/>
          </p:cNvSpPr>
          <p:nvPr/>
        </p:nvSpPr>
        <p:spPr bwMode="auto">
          <a:xfrm rot="16200000">
            <a:off x="3396655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34"/>
          <p:cNvSpPr>
            <a:spLocks noChangeShapeType="1"/>
          </p:cNvSpPr>
          <p:nvPr/>
        </p:nvSpPr>
        <p:spPr bwMode="auto">
          <a:xfrm>
            <a:off x="3880842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35"/>
          <p:cNvSpPr>
            <a:spLocks noChangeShapeType="1"/>
          </p:cNvSpPr>
          <p:nvPr/>
        </p:nvSpPr>
        <p:spPr bwMode="auto">
          <a:xfrm rot="16200000">
            <a:off x="4376142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36"/>
          <p:cNvSpPr>
            <a:spLocks noChangeShapeType="1"/>
          </p:cNvSpPr>
          <p:nvPr/>
        </p:nvSpPr>
        <p:spPr bwMode="auto">
          <a:xfrm>
            <a:off x="486033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38"/>
          <p:cNvSpPr txBox="1">
            <a:spLocks noChangeArrowheads="1"/>
          </p:cNvSpPr>
          <p:nvPr/>
        </p:nvSpPr>
        <p:spPr bwMode="auto">
          <a:xfrm>
            <a:off x="22377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2" name="Text Box 39"/>
          <p:cNvSpPr txBox="1">
            <a:spLocks noChangeArrowheads="1"/>
          </p:cNvSpPr>
          <p:nvPr/>
        </p:nvSpPr>
        <p:spPr bwMode="auto">
          <a:xfrm>
            <a:off x="32156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3" name="Text Box 40"/>
          <p:cNvSpPr txBox="1">
            <a:spLocks noChangeArrowheads="1"/>
          </p:cNvSpPr>
          <p:nvPr/>
        </p:nvSpPr>
        <p:spPr bwMode="auto">
          <a:xfrm>
            <a:off x="41935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4" name="Text Box 41"/>
          <p:cNvSpPr txBox="1">
            <a:spLocks noChangeArrowheads="1"/>
          </p:cNvSpPr>
          <p:nvPr/>
        </p:nvSpPr>
        <p:spPr bwMode="auto">
          <a:xfrm>
            <a:off x="51714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5" name="Text Box 42"/>
          <p:cNvSpPr txBox="1">
            <a:spLocks noChangeArrowheads="1"/>
          </p:cNvSpPr>
          <p:nvPr/>
        </p:nvSpPr>
        <p:spPr bwMode="auto">
          <a:xfrm>
            <a:off x="12598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6" name="Line 44"/>
          <p:cNvSpPr>
            <a:spLocks noChangeShapeType="1"/>
          </p:cNvSpPr>
          <p:nvPr/>
        </p:nvSpPr>
        <p:spPr bwMode="auto">
          <a:xfrm rot="16200000">
            <a:off x="1437680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46"/>
          <p:cNvSpPr>
            <a:spLocks noChangeShapeType="1"/>
          </p:cNvSpPr>
          <p:nvPr/>
        </p:nvSpPr>
        <p:spPr bwMode="auto">
          <a:xfrm rot="16200000">
            <a:off x="2417167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48"/>
          <p:cNvSpPr>
            <a:spLocks noChangeShapeType="1"/>
          </p:cNvSpPr>
          <p:nvPr/>
        </p:nvSpPr>
        <p:spPr bwMode="auto">
          <a:xfrm rot="16200000">
            <a:off x="3396655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50"/>
          <p:cNvSpPr>
            <a:spLocks noChangeShapeType="1"/>
          </p:cNvSpPr>
          <p:nvPr/>
        </p:nvSpPr>
        <p:spPr bwMode="auto">
          <a:xfrm rot="16200000">
            <a:off x="4376142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Text Box 53"/>
          <p:cNvSpPr txBox="1">
            <a:spLocks noChangeArrowheads="1"/>
          </p:cNvSpPr>
          <p:nvPr/>
        </p:nvSpPr>
        <p:spPr bwMode="auto">
          <a:xfrm>
            <a:off x="22377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1" name="Text Box 54"/>
          <p:cNvSpPr txBox="1">
            <a:spLocks noChangeArrowheads="1"/>
          </p:cNvSpPr>
          <p:nvPr/>
        </p:nvSpPr>
        <p:spPr bwMode="auto">
          <a:xfrm>
            <a:off x="32156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2" name="Text Box 55"/>
          <p:cNvSpPr txBox="1">
            <a:spLocks noChangeArrowheads="1"/>
          </p:cNvSpPr>
          <p:nvPr/>
        </p:nvSpPr>
        <p:spPr bwMode="auto">
          <a:xfrm>
            <a:off x="41935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3" name="Text Box 56"/>
          <p:cNvSpPr txBox="1">
            <a:spLocks noChangeArrowheads="1"/>
          </p:cNvSpPr>
          <p:nvPr/>
        </p:nvSpPr>
        <p:spPr bwMode="auto">
          <a:xfrm>
            <a:off x="51714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4" name="Text Box 72"/>
          <p:cNvSpPr txBox="1">
            <a:spLocks noChangeArrowheads="1"/>
          </p:cNvSpPr>
          <p:nvPr/>
        </p:nvSpPr>
        <p:spPr bwMode="auto">
          <a:xfrm>
            <a:off x="642342" y="44156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5" name="Text Box 73"/>
          <p:cNvSpPr txBox="1">
            <a:spLocks noChangeArrowheads="1"/>
          </p:cNvSpPr>
          <p:nvPr/>
        </p:nvSpPr>
        <p:spPr bwMode="auto">
          <a:xfrm>
            <a:off x="642342" y="34377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6" name="Text Box 74"/>
          <p:cNvSpPr txBox="1">
            <a:spLocks noChangeArrowheads="1"/>
          </p:cNvSpPr>
          <p:nvPr/>
        </p:nvSpPr>
        <p:spPr bwMode="auto">
          <a:xfrm>
            <a:off x="642342" y="24471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07" name="Text Box 75"/>
          <p:cNvSpPr txBox="1">
            <a:spLocks noChangeArrowheads="1"/>
          </p:cNvSpPr>
          <p:nvPr/>
        </p:nvSpPr>
        <p:spPr bwMode="auto">
          <a:xfrm>
            <a:off x="959842" y="50570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8" name="Text Box 76"/>
          <p:cNvSpPr txBox="1">
            <a:spLocks noChangeArrowheads="1"/>
          </p:cNvSpPr>
          <p:nvPr/>
        </p:nvSpPr>
        <p:spPr bwMode="auto">
          <a:xfrm>
            <a:off x="1926630" y="50633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9" name="Text Box 77"/>
          <p:cNvSpPr txBox="1">
            <a:spLocks noChangeArrowheads="1"/>
          </p:cNvSpPr>
          <p:nvPr/>
        </p:nvSpPr>
        <p:spPr bwMode="auto">
          <a:xfrm>
            <a:off x="2906117" y="50697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10" name="Text Box 78"/>
          <p:cNvSpPr txBox="1">
            <a:spLocks noChangeArrowheads="1"/>
          </p:cNvSpPr>
          <p:nvPr/>
        </p:nvSpPr>
        <p:spPr bwMode="auto">
          <a:xfrm>
            <a:off x="3885605" y="50760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4</a:t>
            </a:r>
            <a:endParaRPr lang="en-US" sz="1400"/>
          </a:p>
        </p:txBody>
      </p:sp>
      <p:sp>
        <p:nvSpPr>
          <p:cNvPr id="111" name="Text Box 79"/>
          <p:cNvSpPr txBox="1">
            <a:spLocks noChangeArrowheads="1"/>
          </p:cNvSpPr>
          <p:nvPr/>
        </p:nvSpPr>
        <p:spPr bwMode="auto">
          <a:xfrm>
            <a:off x="4865092" y="50824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5</a:t>
            </a:r>
            <a:endParaRPr lang="en-US" sz="140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157" y="4182270"/>
            <a:ext cx="837100" cy="841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9379" y="2743281"/>
            <a:ext cx="1709215" cy="1772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9517" y="2257877"/>
            <a:ext cx="91773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North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169517" y="4515700"/>
            <a:ext cx="9148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South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086630" y="3361276"/>
            <a:ext cx="83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West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399256" y="3377818"/>
            <a:ext cx="70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East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4016013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Walls</a:t>
            </a:r>
          </a:p>
        </p:txBody>
      </p:sp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6-16 at 12.06.11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229"/>
            <a:ext cx="9144000" cy="636577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/>
          <p:nvPr/>
        </p:nvSpPr>
        <p:spPr>
          <a:xfrm>
            <a:off x="7689223" y="2765814"/>
            <a:ext cx="347929" cy="347929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79025" y="2879297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15587" y="4431583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8764" y="3866631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2192" y="4094027"/>
            <a:ext cx="373149" cy="50953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7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Beepers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63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64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5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9" y="2346404"/>
            <a:ext cx="2387600" cy="24003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Knows Four Commands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08212" y="1672929"/>
            <a:ext cx="2339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9194" y="2550936"/>
            <a:ext cx="3570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turnLeft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90491" y="3489411"/>
            <a:ext cx="3878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putBeeper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1788" y="4508509"/>
            <a:ext cx="418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pickBeeper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81150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move();</a:t>
            </a:r>
          </a:p>
        </p:txBody>
      </p:sp>
    </p:spTree>
    <p:extLst>
      <p:ext uri="{BB962C8B-B14F-4D97-AF65-F5344CB8AC3E}">
        <p14:creationId xmlns:p14="http://schemas.microsoft.com/office/powerpoint/2010/main" val="3588027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543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9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26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turnLeft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03329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7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pickBeeper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85883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2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154" y="-145562"/>
            <a:ext cx="12262377" cy="700356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  <p:extLst>
      <p:ext uri="{BB962C8B-B14F-4D97-AF65-F5344CB8AC3E}">
        <p14:creationId xmlns:p14="http://schemas.microsoft.com/office/powerpoint/2010/main" val="1417547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4" name="Picture 33" descr="karelEas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82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Make Sense?</a:t>
            </a:r>
          </a:p>
        </p:txBody>
      </p:sp>
    </p:spTree>
    <p:extLst>
      <p:ext uri="{BB962C8B-B14F-4D97-AF65-F5344CB8AC3E}">
        <p14:creationId xmlns:p14="http://schemas.microsoft.com/office/powerpoint/2010/main" val="418568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Need a Volunteer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81" y="917655"/>
            <a:ext cx="5256388" cy="58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0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2" y="781132"/>
            <a:ext cx="7787224" cy="547052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Lets Try It</a:t>
            </a:r>
          </a:p>
        </p:txBody>
      </p:sp>
    </p:spTree>
    <p:extLst>
      <p:ext uri="{BB962C8B-B14F-4D97-AF65-F5344CB8AC3E}">
        <p14:creationId xmlns:p14="http://schemas.microsoft.com/office/powerpoint/2010/main" val="2244438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</p:spTree>
    <p:extLst>
      <p:ext uri="{BB962C8B-B14F-4D97-AF65-F5344CB8AC3E}">
        <p14:creationId xmlns:p14="http://schemas.microsoft.com/office/powerpoint/2010/main" val="3368931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3360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</p:spTree>
    <p:extLst>
      <p:ext uri="{BB962C8B-B14F-4D97-AF65-F5344CB8AC3E}">
        <p14:creationId xmlns:p14="http://schemas.microsoft.com/office/powerpoint/2010/main" val="994896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4971150" y="616850"/>
            <a:ext cx="417504" cy="3325957"/>
          </a:xfrm>
          <a:prstGeom prst="curvedConnector2">
            <a:avLst/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6218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309" y="0"/>
            <a:ext cx="12182261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Near San Francisco</a:t>
            </a:r>
          </a:p>
        </p:txBody>
      </p:sp>
    </p:spTree>
    <p:extLst>
      <p:ext uri="{BB962C8B-B14F-4D97-AF65-F5344CB8AC3E}">
        <p14:creationId xmlns:p14="http://schemas.microsoft.com/office/powerpoint/2010/main" val="2572697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dirty="0" err="1">
                <a:latin typeface="Ubuntu Mono" charset="0"/>
              </a:rPr>
              <a:t>turnRight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53593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3123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9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2131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private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b="1" dirty="0">
                <a:latin typeface="Courier"/>
                <a:cs typeface="Courier"/>
              </a:rPr>
              <a:t>void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i="1" dirty="0">
                <a:latin typeface="Courier"/>
                <a:cs typeface="Courier"/>
              </a:rPr>
              <a:t>name</a:t>
            </a:r>
            <a:r>
              <a:rPr lang="en-US" sz="3000" dirty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4160581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">
            <a:extLst>
              <a:ext uri="{FF2B5EF4-FFF2-40B4-BE49-F238E27FC236}">
                <a16:creationId xmlns:a16="http://schemas.microsoft.com/office/drawing/2014/main" id="{4CB747EC-E69D-D54F-8559-27AEFD156C7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Bird’s Eye View</a:t>
            </a: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DA3DDE14-2FFC-354A-BA86-93DD58763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806" y="2183640"/>
            <a:ext cx="4992099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>
            <a:extLst>
              <a:ext uri="{FF2B5EF4-FFF2-40B4-BE49-F238E27FC236}">
                <a16:creationId xmlns:a16="http://schemas.microsoft.com/office/drawing/2014/main" id="{3BFB270A-3D6B-A44A-9EEC-ADD04C605A63}"/>
              </a:ext>
            </a:extLst>
          </p:cNvPr>
          <p:cNvGrpSpPr>
            <a:grpSpLocks/>
          </p:cNvGrpSpPr>
          <p:nvPr/>
        </p:nvGrpSpPr>
        <p:grpSpPr bwMode="auto">
          <a:xfrm>
            <a:off x="4959029" y="4128327"/>
            <a:ext cx="2070100" cy="990600"/>
            <a:chOff x="3780" y="3336"/>
            <a:chExt cx="1304" cy="624"/>
          </a:xfrm>
        </p:grpSpPr>
        <p:sp>
          <p:nvSpPr>
            <p:cNvPr id="39" name="Line 6">
              <a:extLst>
                <a:ext uri="{FF2B5EF4-FFF2-40B4-BE49-F238E27FC236}">
                  <a16:creationId xmlns:a16="http://schemas.microsoft.com/office/drawing/2014/main" id="{E3154726-F649-004C-884D-8D8FB59CF9A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3472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8">
              <a:extLst>
                <a:ext uri="{FF2B5EF4-FFF2-40B4-BE49-F238E27FC236}">
                  <a16:creationId xmlns:a16="http://schemas.microsoft.com/office/drawing/2014/main" id="{19B3F4DD-8433-3641-A665-F423F17D97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" y="3340"/>
              <a:ext cx="13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6322B2D8-1BA5-0840-8DFE-8975310D9FB2}"/>
              </a:ext>
            </a:extLst>
          </p:cNvPr>
          <p:cNvGrpSpPr>
            <a:grpSpLocks/>
          </p:cNvGrpSpPr>
          <p:nvPr/>
        </p:nvGrpSpPr>
        <p:grpSpPr bwMode="auto">
          <a:xfrm>
            <a:off x="1414140" y="2490027"/>
            <a:ext cx="4549782" cy="2965450"/>
            <a:chOff x="1547" y="2304"/>
            <a:chExt cx="2866" cy="1868"/>
          </a:xfrm>
        </p:grpSpPr>
        <p:sp>
          <p:nvSpPr>
            <p:cNvPr id="42" name="Text Box 11">
              <a:extLst>
                <a:ext uri="{FF2B5EF4-FFF2-40B4-BE49-F238E27FC236}">
                  <a16:creationId xmlns:a16="http://schemas.microsoft.com/office/drawing/2014/main" id="{F8AAA97E-85FA-D746-B9ED-C850CDF65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3" name="Text Box 12">
              <a:extLst>
                <a:ext uri="{FF2B5EF4-FFF2-40B4-BE49-F238E27FC236}">
                  <a16:creationId xmlns:a16="http://schemas.microsoft.com/office/drawing/2014/main" id="{01170ACC-CA9B-4748-9B4B-12CCEC8B7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4" name="Text Box 13">
              <a:extLst>
                <a:ext uri="{FF2B5EF4-FFF2-40B4-BE49-F238E27FC236}">
                  <a16:creationId xmlns:a16="http://schemas.microsoft.com/office/drawing/2014/main" id="{2FB0D9B3-0DF8-E440-9434-D6CA2948C8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4">
              <a:extLst>
                <a:ext uri="{FF2B5EF4-FFF2-40B4-BE49-F238E27FC236}">
                  <a16:creationId xmlns:a16="http://schemas.microsoft.com/office/drawing/2014/main" id="{D10EA87F-5074-634F-8BE1-7DCA5E684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6" name="Text Box 16">
              <a:extLst>
                <a:ext uri="{FF2B5EF4-FFF2-40B4-BE49-F238E27FC236}">
                  <a16:creationId xmlns:a16="http://schemas.microsoft.com/office/drawing/2014/main" id="{9C5F44AA-DE40-2849-912D-31262FEDE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7">
              <a:extLst>
                <a:ext uri="{FF2B5EF4-FFF2-40B4-BE49-F238E27FC236}">
                  <a16:creationId xmlns:a16="http://schemas.microsoft.com/office/drawing/2014/main" id="{99A1A779-2F54-D44E-ADDF-F20AE7DB3D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8" name="Text Box 18">
              <a:extLst>
                <a:ext uri="{FF2B5EF4-FFF2-40B4-BE49-F238E27FC236}">
                  <a16:creationId xmlns:a16="http://schemas.microsoft.com/office/drawing/2014/main" id="{658FF20A-5DA7-514B-B32E-03B2DF6D9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9">
              <a:extLst>
                <a:ext uri="{FF2B5EF4-FFF2-40B4-BE49-F238E27FC236}">
                  <a16:creationId xmlns:a16="http://schemas.microsoft.com/office/drawing/2014/main" id="{32D694F3-97F8-3146-A70B-B68AD9B189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00D58CF3-CF76-AC47-9C46-16CF19666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3CB036A2-13AF-0440-9EFE-2A363F40D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A5BAA4C9-625B-3C4F-A188-B551B1F93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4">
              <a:extLst>
                <a:ext uri="{FF2B5EF4-FFF2-40B4-BE49-F238E27FC236}">
                  <a16:creationId xmlns:a16="http://schemas.microsoft.com/office/drawing/2014/main" id="{2B9B5173-76D1-B044-B5B5-18B8A90DA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A911B557-93BB-784E-8C62-3EDAA3C1B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DEC55FA7-CBD6-2C4A-A030-A433DDC5AB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8971BCD2-3E5B-194F-A045-CFCE9FBD4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7" name="Text Box 28">
              <a:extLst>
                <a:ext uri="{FF2B5EF4-FFF2-40B4-BE49-F238E27FC236}">
                  <a16:creationId xmlns:a16="http://schemas.microsoft.com/office/drawing/2014/main" id="{FEA5AC33-324A-924F-9091-C7AB9B60C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8" name="Text Box 29">
              <a:extLst>
                <a:ext uri="{FF2B5EF4-FFF2-40B4-BE49-F238E27FC236}">
                  <a16:creationId xmlns:a16="http://schemas.microsoft.com/office/drawing/2014/main" id="{4E42C573-2E21-C64E-8BED-955A968FE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9" name="Text Box 30">
              <a:extLst>
                <a:ext uri="{FF2B5EF4-FFF2-40B4-BE49-F238E27FC236}">
                  <a16:creationId xmlns:a16="http://schemas.microsoft.com/office/drawing/2014/main" id="{35085DC6-E605-8D46-BFAD-9380C384A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0" name="Text Box 31">
              <a:extLst>
                <a:ext uri="{FF2B5EF4-FFF2-40B4-BE49-F238E27FC236}">
                  <a16:creationId xmlns:a16="http://schemas.microsoft.com/office/drawing/2014/main" id="{BC2BAFD8-29C3-B84A-8AF7-DD64A84B1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4</a:t>
              </a:r>
              <a:endParaRPr lang="en-US" sz="1400" dirty="0"/>
            </a:p>
          </p:txBody>
        </p:sp>
      </p:grpSp>
      <p:sp>
        <p:nvSpPr>
          <p:cNvPr id="61" name="Text Box 14">
            <a:extLst>
              <a:ext uri="{FF2B5EF4-FFF2-40B4-BE49-F238E27FC236}">
                <a16:creationId xmlns:a16="http://schemas.microsoft.com/office/drawing/2014/main" id="{DD1DC253-5FF5-AA49-A829-2410E86DD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358" y="4465431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sp>
        <p:nvSpPr>
          <p:cNvPr id="62" name="Text Box 14">
            <a:extLst>
              <a:ext uri="{FF2B5EF4-FFF2-40B4-BE49-F238E27FC236}">
                <a16:creationId xmlns:a16="http://schemas.microsoft.com/office/drawing/2014/main" id="{47E9E26B-1CA0-2841-A521-F778250D0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358" y="3504644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sp>
        <p:nvSpPr>
          <p:cNvPr id="63" name="Text Box 14">
            <a:extLst>
              <a:ext uri="{FF2B5EF4-FFF2-40B4-BE49-F238E27FC236}">
                <a16:creationId xmlns:a16="http://schemas.microsoft.com/office/drawing/2014/main" id="{75485EEF-BD87-2A46-9540-97C7EDBDE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1358" y="2504103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sp>
        <p:nvSpPr>
          <p:cNvPr id="64" name="Text Box 31">
            <a:extLst>
              <a:ext uri="{FF2B5EF4-FFF2-40B4-BE49-F238E27FC236}">
                <a16:creationId xmlns:a16="http://schemas.microsoft.com/office/drawing/2014/main" id="{057BB8C0-1606-514A-81AF-81D519415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262" y="5132181"/>
            <a:ext cx="9763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5</a:t>
            </a:r>
            <a:endParaRPr lang="en-US" sz="1400" dirty="0"/>
          </a:p>
        </p:txBody>
      </p:sp>
      <p:pic>
        <p:nvPicPr>
          <p:cNvPr id="65" name="Picture 39" descr="Beeper">
            <a:extLst>
              <a:ext uri="{FF2B5EF4-FFF2-40B4-BE49-F238E27FC236}">
                <a16:creationId xmlns:a16="http://schemas.microsoft.com/office/drawing/2014/main" id="{CFE46B8C-9467-4141-95C4-716D7512B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5074" y="4365171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36">
            <a:extLst>
              <a:ext uri="{FF2B5EF4-FFF2-40B4-BE49-F238E27FC236}">
                <a16:creationId xmlns:a16="http://schemas.microsoft.com/office/drawing/2014/main" id="{121CBC9A-1F8F-AF4A-8C73-7F52F7545F4C}"/>
              </a:ext>
            </a:extLst>
          </p:cNvPr>
          <p:cNvGrpSpPr>
            <a:grpSpLocks/>
          </p:cNvGrpSpPr>
          <p:nvPr/>
        </p:nvGrpSpPr>
        <p:grpSpPr bwMode="auto">
          <a:xfrm>
            <a:off x="2150704" y="4205612"/>
            <a:ext cx="795338" cy="846138"/>
            <a:chOff x="216" y="2155"/>
            <a:chExt cx="501" cy="533"/>
          </a:xfrm>
        </p:grpSpPr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id="{BFE0E09E-5673-A548-BF83-C8F584BB9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8" name="Picture 38" descr="Karel">
              <a:extLst>
                <a:ext uri="{FF2B5EF4-FFF2-40B4-BE49-F238E27FC236}">
                  <a16:creationId xmlns:a16="http://schemas.microsoft.com/office/drawing/2014/main" id="{54A41DE2-D792-6F49-A05A-7506453FE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0321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Bird’s Eye 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0639">
            <a:off x="1346272" y="1247705"/>
            <a:ext cx="5597040" cy="4944052"/>
          </a:xfrm>
          <a:prstGeom prst="rect">
            <a:avLst/>
          </a:prstGeom>
        </p:spPr>
      </p:pic>
      <p:grpSp>
        <p:nvGrpSpPr>
          <p:cNvPr id="33" name="Group 36"/>
          <p:cNvGrpSpPr>
            <a:grpSpLocks/>
          </p:cNvGrpSpPr>
          <p:nvPr/>
        </p:nvGrpSpPr>
        <p:grpSpPr bwMode="auto">
          <a:xfrm>
            <a:off x="3062379" y="3967184"/>
            <a:ext cx="795338" cy="846138"/>
            <a:chOff x="216" y="2155"/>
            <a:chExt cx="501" cy="533"/>
          </a:xfrm>
        </p:grpSpPr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" name="Picture 38" descr="Kar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094809" y="5303520"/>
            <a:ext cx="3234925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Karel</a:t>
            </a:r>
            <a:r>
              <a:rPr lang="en-US" sz="3200" dirty="0"/>
              <a:t> is facing East</a:t>
            </a:r>
          </a:p>
        </p:txBody>
      </p:sp>
    </p:spTree>
    <p:extLst>
      <p:ext uri="{BB962C8B-B14F-4D97-AF65-F5344CB8AC3E}">
        <p14:creationId xmlns:p14="http://schemas.microsoft.com/office/powerpoint/2010/main" val="70911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Turn Left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0639">
            <a:off x="1346272" y="1247705"/>
            <a:ext cx="5597040" cy="4944052"/>
          </a:xfrm>
          <a:prstGeom prst="rect">
            <a:avLst/>
          </a:prstGeom>
        </p:spPr>
      </p:pic>
      <p:grpSp>
        <p:nvGrpSpPr>
          <p:cNvPr id="33" name="Group 36"/>
          <p:cNvGrpSpPr>
            <a:grpSpLocks/>
          </p:cNvGrpSpPr>
          <p:nvPr/>
        </p:nvGrpSpPr>
        <p:grpSpPr bwMode="auto">
          <a:xfrm rot="16200000">
            <a:off x="3062379" y="3967184"/>
            <a:ext cx="795338" cy="846138"/>
            <a:chOff x="216" y="2155"/>
            <a:chExt cx="501" cy="533"/>
          </a:xfrm>
        </p:grpSpPr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" name="Picture 38" descr="Kar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094809" y="5303520"/>
            <a:ext cx="3528082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Karel</a:t>
            </a:r>
            <a:r>
              <a:rPr lang="en-US" sz="3200" dirty="0"/>
              <a:t> is facing North</a:t>
            </a:r>
          </a:p>
        </p:txBody>
      </p:sp>
    </p:spTree>
    <p:extLst>
      <p:ext uri="{BB962C8B-B14F-4D97-AF65-F5344CB8AC3E}">
        <p14:creationId xmlns:p14="http://schemas.microsoft.com/office/powerpoint/2010/main" val="1204908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Turn Left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0639">
            <a:off x="1346272" y="1247705"/>
            <a:ext cx="5597040" cy="4944052"/>
          </a:xfrm>
          <a:prstGeom prst="rect">
            <a:avLst/>
          </a:prstGeom>
        </p:spPr>
      </p:pic>
      <p:grpSp>
        <p:nvGrpSpPr>
          <p:cNvPr id="33" name="Group 36"/>
          <p:cNvGrpSpPr>
            <a:grpSpLocks/>
          </p:cNvGrpSpPr>
          <p:nvPr/>
        </p:nvGrpSpPr>
        <p:grpSpPr bwMode="auto">
          <a:xfrm rot="10800000">
            <a:off x="3062379" y="3967184"/>
            <a:ext cx="795338" cy="846138"/>
            <a:chOff x="216" y="2155"/>
            <a:chExt cx="501" cy="533"/>
          </a:xfrm>
        </p:grpSpPr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" name="Picture 38" descr="Kar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094809" y="5303520"/>
            <a:ext cx="3398238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Karel</a:t>
            </a:r>
            <a:r>
              <a:rPr lang="en-US" sz="3200" dirty="0"/>
              <a:t> is facing West</a:t>
            </a:r>
          </a:p>
        </p:txBody>
      </p:sp>
    </p:spTree>
    <p:extLst>
      <p:ext uri="{BB962C8B-B14F-4D97-AF65-F5344CB8AC3E}">
        <p14:creationId xmlns:p14="http://schemas.microsoft.com/office/powerpoint/2010/main" val="2538088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Turn Left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0639">
            <a:off x="1346272" y="1247705"/>
            <a:ext cx="5597040" cy="4944052"/>
          </a:xfrm>
          <a:prstGeom prst="rect">
            <a:avLst/>
          </a:prstGeom>
        </p:spPr>
      </p:pic>
      <p:grpSp>
        <p:nvGrpSpPr>
          <p:cNvPr id="33" name="Group 36"/>
          <p:cNvGrpSpPr>
            <a:grpSpLocks/>
          </p:cNvGrpSpPr>
          <p:nvPr/>
        </p:nvGrpSpPr>
        <p:grpSpPr bwMode="auto">
          <a:xfrm rot="5400000">
            <a:off x="3062379" y="3967184"/>
            <a:ext cx="795338" cy="846138"/>
            <a:chOff x="216" y="2155"/>
            <a:chExt cx="501" cy="533"/>
          </a:xfrm>
        </p:grpSpPr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" name="Picture 38" descr="Kar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2094809" y="5303520"/>
            <a:ext cx="3526478" cy="5847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Karel</a:t>
            </a:r>
            <a:r>
              <a:rPr lang="en-US" sz="3200" dirty="0"/>
              <a:t> is facing South</a:t>
            </a:r>
          </a:p>
        </p:txBody>
      </p:sp>
    </p:spTree>
    <p:extLst>
      <p:ext uri="{BB962C8B-B14F-4D97-AF65-F5344CB8AC3E}">
        <p14:creationId xmlns:p14="http://schemas.microsoft.com/office/powerpoint/2010/main" val="408331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0775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Move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0639">
            <a:off x="1346272" y="1247705"/>
            <a:ext cx="5597040" cy="4944052"/>
          </a:xfrm>
          <a:prstGeom prst="rect">
            <a:avLst/>
          </a:prstGeom>
        </p:spPr>
      </p:pic>
      <p:grpSp>
        <p:nvGrpSpPr>
          <p:cNvPr id="33" name="Group 36"/>
          <p:cNvGrpSpPr>
            <a:grpSpLocks/>
          </p:cNvGrpSpPr>
          <p:nvPr/>
        </p:nvGrpSpPr>
        <p:grpSpPr bwMode="auto">
          <a:xfrm rot="5400000">
            <a:off x="3079005" y="5280595"/>
            <a:ext cx="795338" cy="846138"/>
            <a:chOff x="216" y="2155"/>
            <a:chExt cx="501" cy="533"/>
          </a:xfrm>
        </p:grpSpPr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" name="Picture 38" descr="Kar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88182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100 beeper?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8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Doing</a:t>
            </a:r>
          </a:p>
        </p:txBody>
      </p:sp>
    </p:spTree>
    <p:extLst>
      <p:ext uri="{BB962C8B-B14F-4D97-AF65-F5344CB8AC3E}">
        <p14:creationId xmlns:p14="http://schemas.microsoft.com/office/powerpoint/2010/main" val="40692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Users\Chris\University\Teaching\cs221\WWW\slides\img\awesomeSandCast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22234"/>
            <a:ext cx="9296612" cy="613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manwiththemuckrake.files.wordpress.com/2007/10/sandcas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442" y="1524000"/>
            <a:ext cx="6007437" cy="450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</a:p>
        </p:txBody>
      </p:sp>
    </p:spTree>
    <p:extLst>
      <p:ext uri="{BB962C8B-B14F-4D97-AF65-F5344CB8AC3E}">
        <p14:creationId xmlns:p14="http://schemas.microsoft.com/office/powerpoint/2010/main" val="38078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0747" y="0"/>
            <a:ext cx="1023582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883" y="82290"/>
            <a:ext cx="4818812" cy="6775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03" y="4366159"/>
            <a:ext cx="3655595" cy="2230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03" y="848288"/>
            <a:ext cx="3886774" cy="2915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1" y="1797884"/>
            <a:ext cx="3942467" cy="2956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869" y="2388591"/>
            <a:ext cx="2996308" cy="4469409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</a:p>
        </p:txBody>
      </p:sp>
    </p:spTree>
    <p:extLst>
      <p:ext uri="{BB962C8B-B14F-4D97-AF65-F5344CB8AC3E}">
        <p14:creationId xmlns:p14="http://schemas.microsoft.com/office/powerpoint/2010/main" val="29101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24443851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Now is the Time</a:t>
            </a:r>
          </a:p>
        </p:txBody>
      </p:sp>
    </p:spTree>
    <p:extLst>
      <p:ext uri="{BB962C8B-B14F-4D97-AF65-F5344CB8AC3E}">
        <p14:creationId xmlns:p14="http://schemas.microsoft.com/office/powerpoint/2010/main" val="28563520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Everyone is Welcome</a:t>
            </a:r>
          </a:p>
        </p:txBody>
      </p:sp>
    </p:spTree>
    <p:extLst>
      <p:ext uri="{BB962C8B-B14F-4D97-AF65-F5344CB8AC3E}">
        <p14:creationId xmlns:p14="http://schemas.microsoft.com/office/powerpoint/2010/main" val="9898941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5 at 10.20.34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21" y="957939"/>
            <a:ext cx="7195600" cy="549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2008" y="6412041"/>
            <a:ext cx="10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Code.org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Oh and Its Useful</a:t>
            </a:r>
          </a:p>
        </p:txBody>
      </p:sp>
    </p:spTree>
    <p:extLst>
      <p:ext uri="{BB962C8B-B14F-4D97-AF65-F5344CB8AC3E}">
        <p14:creationId xmlns:p14="http://schemas.microsoft.com/office/powerpoint/2010/main" val="383338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2" y="903654"/>
            <a:ext cx="7342080" cy="59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6214"/>
            <a:ext cx="9144000" cy="57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92984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13171</TotalTime>
  <Words>1780</Words>
  <Application>Microsoft Macintosh PowerPoint</Application>
  <PresentationFormat>On-screen Show (4:3)</PresentationFormat>
  <Paragraphs>627</Paragraphs>
  <Slides>68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ＭＳ Ｐゴシック</vt:lpstr>
      <vt:lpstr>Arial</vt:lpstr>
      <vt:lpstr>Calibri</vt:lpstr>
      <vt:lpstr>Century Gothic</vt:lpstr>
      <vt:lpstr>Courier</vt:lpstr>
      <vt:lpstr>DejaVu Serif</vt:lpstr>
      <vt:lpstr>Droid Sans Fallback</vt:lpstr>
      <vt:lpstr>Linux Libertine</vt:lpstr>
      <vt:lpstr>Ubuntu 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 106A</dc:title>
  <dc:creator>Chris Piech</dc:creator>
  <cp:lastModifiedBy>Chris James Piech</cp:lastModifiedBy>
  <cp:revision>84</cp:revision>
  <dcterms:created xsi:type="dcterms:W3CDTF">2014-06-12T14:27:44Z</dcterms:created>
  <dcterms:modified xsi:type="dcterms:W3CDTF">2019-07-08T23:51:07Z</dcterms:modified>
</cp:coreProperties>
</file>